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1312" r:id="rId2"/>
    <p:sldId id="1482" r:id="rId3"/>
    <p:sldId id="1539" r:id="rId4"/>
    <p:sldId id="1540" r:id="rId5"/>
    <p:sldId id="1541" r:id="rId6"/>
    <p:sldId id="1542" r:id="rId7"/>
    <p:sldId id="1543" r:id="rId8"/>
    <p:sldId id="1499" r:id="rId9"/>
    <p:sldId id="1385" r:id="rId10"/>
    <p:sldId id="1544" r:id="rId11"/>
    <p:sldId id="1545" r:id="rId12"/>
    <p:sldId id="1546" r:id="rId13"/>
    <p:sldId id="1547" r:id="rId14"/>
    <p:sldId id="1548" r:id="rId15"/>
    <p:sldId id="1549" r:id="rId16"/>
    <p:sldId id="1550" r:id="rId17"/>
    <p:sldId id="1551" r:id="rId18"/>
    <p:sldId id="1552" r:id="rId19"/>
    <p:sldId id="1553" r:id="rId20"/>
    <p:sldId id="1554" r:id="rId21"/>
    <p:sldId id="1555" r:id="rId22"/>
    <p:sldId id="1556" r:id="rId23"/>
    <p:sldId id="130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 autoAdjust="0"/>
    <p:restoredTop sz="93480" autoAdjust="0"/>
  </p:normalViewPr>
  <p:slideViewPr>
    <p:cSldViewPr snapToGrid="0">
      <p:cViewPr varScale="1">
        <p:scale>
          <a:sx n="122" d="100"/>
          <a:sy n="122" d="100"/>
        </p:scale>
        <p:origin x="100" y="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9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2024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Multiple Linear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Regression -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40377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Dataset: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kc_house_data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 (21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개 변수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2F9ED3-947B-35A7-08AE-193DDF97F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31669"/>
              </p:ext>
            </p:extLst>
          </p:nvPr>
        </p:nvGraphicFramePr>
        <p:xfrm>
          <a:off x="4948100" y="1017010"/>
          <a:ext cx="7127304" cy="5699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7084">
                  <a:extLst>
                    <a:ext uri="{9D8B030D-6E8A-4147-A177-3AD203B41FA5}">
                      <a16:colId xmlns:a16="http://schemas.microsoft.com/office/drawing/2014/main" val="2041834650"/>
                    </a:ext>
                  </a:extLst>
                </a:gridCol>
                <a:gridCol w="1809089">
                  <a:extLst>
                    <a:ext uri="{9D8B030D-6E8A-4147-A177-3AD203B41FA5}">
                      <a16:colId xmlns:a16="http://schemas.microsoft.com/office/drawing/2014/main" val="2367569380"/>
                    </a:ext>
                  </a:extLst>
                </a:gridCol>
                <a:gridCol w="4451131">
                  <a:extLst>
                    <a:ext uri="{9D8B030D-6E8A-4147-A177-3AD203B41FA5}">
                      <a16:colId xmlns:a16="http://schemas.microsoft.com/office/drawing/2014/main" val="3378017542"/>
                    </a:ext>
                  </a:extLst>
                </a:gridCol>
              </a:tblGrid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번호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변수명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155448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각 주택 거래에 대한 고유 식별자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414439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주택이 판매된 날짜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93382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주택의 판매 가격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종속 변수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목표 값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18355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bedrooms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침실의 개수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84020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bathrooms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욕실의 개수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부분 욕실도 포함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87154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sqft_living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주택의 실내 면적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평방 피트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990138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sqft_lot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주택의 대지 면적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평방 피트</a:t>
                      </a:r>
                      <a:r>
                        <a:rPr lang="en-US" altLang="ko-KR" sz="1100" u="none" strike="noStrike" dirty="0">
                          <a:effectLst/>
                        </a:rPr>
                        <a:t>).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548873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floors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주택의 층수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772834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waterfront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주택이 해안가에 위치해 있는지 여부 </a:t>
                      </a:r>
                      <a:r>
                        <a:rPr lang="en-US" altLang="ko-KR" sz="1100" u="none" strike="noStrike">
                          <a:effectLst/>
                        </a:rPr>
                        <a:t>(1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390885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주택에서의 전망의 질을 나타내는 지표 </a:t>
                      </a:r>
                      <a:r>
                        <a:rPr lang="en-US" altLang="ko-KR" sz="1100" u="none" strike="noStrike">
                          <a:effectLst/>
                        </a:rPr>
                        <a:t>(0~4).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561982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condition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주택의 전반적인 상태 </a:t>
                      </a:r>
                      <a:r>
                        <a:rPr lang="en-US" altLang="ko-KR" sz="1100" u="none" strike="noStrike">
                          <a:effectLst/>
                        </a:rPr>
                        <a:t>(1~5).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710264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grade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주택의 건축 품질과 디자인 등급 </a:t>
                      </a:r>
                      <a:r>
                        <a:rPr lang="en-US" altLang="ko-KR" sz="1100" u="none" strike="noStrike" dirty="0">
                          <a:effectLst/>
                        </a:rPr>
                        <a:t>(1~13).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85959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sqft_above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지상 층의 면적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평방 피트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55393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sqft_basement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지하 층의 면적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평방 피트</a:t>
                      </a:r>
                      <a:r>
                        <a:rPr lang="en-US" altLang="ko-KR" sz="1100" u="none" strike="noStrike" dirty="0">
                          <a:effectLst/>
                        </a:rPr>
                        <a:t>).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634597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yr_built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주택이 지어진 연도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74620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yr_renovated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주택이 개보수된 연도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9192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zipcode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우편번호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51760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주택의 위도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355862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주택의 경도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770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sqft_living15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2015</a:t>
                      </a:r>
                      <a:r>
                        <a:rPr lang="ko-KR" altLang="en-US" sz="1100" u="none" strike="noStrike" dirty="0">
                          <a:effectLst/>
                        </a:rPr>
                        <a:t>년 기준으로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인근 </a:t>
                      </a:r>
                      <a:r>
                        <a:rPr lang="en-US" altLang="ko-KR" sz="1100" u="none" strike="noStrike" dirty="0">
                          <a:effectLst/>
                        </a:rPr>
                        <a:t>15</a:t>
                      </a:r>
                      <a:r>
                        <a:rPr lang="ko-KR" altLang="en-US" sz="1100" u="none" strike="noStrike" dirty="0">
                          <a:effectLst/>
                        </a:rPr>
                        <a:t>개의 주택의 평균 실내 면적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평방 피트</a:t>
                      </a:r>
                      <a:r>
                        <a:rPr lang="en-US" altLang="ko-KR" sz="1100" u="none" strike="noStrike" dirty="0">
                          <a:effectLst/>
                        </a:rPr>
                        <a:t>).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188355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sqft_lot15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2015</a:t>
                      </a:r>
                      <a:r>
                        <a:rPr lang="ko-KR" altLang="en-US" sz="1100" u="none" strike="noStrike" dirty="0">
                          <a:effectLst/>
                        </a:rPr>
                        <a:t>년 기준으로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인근 </a:t>
                      </a:r>
                      <a:r>
                        <a:rPr lang="en-US" altLang="ko-KR" sz="1100" u="none" strike="noStrike" dirty="0">
                          <a:effectLst/>
                        </a:rPr>
                        <a:t>15</a:t>
                      </a:r>
                      <a:r>
                        <a:rPr lang="ko-KR" altLang="en-US" sz="1100" u="none" strike="noStrike" dirty="0">
                          <a:effectLst/>
                        </a:rPr>
                        <a:t>개의 주택의 평균 대지 면적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평방 피트</a:t>
                      </a:r>
                      <a:r>
                        <a:rPr lang="en-US" altLang="ko-KR" sz="1100" u="none" strike="noStrike" dirty="0">
                          <a:effectLst/>
                        </a:rPr>
                        <a:t>).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0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– 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특성 확인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713528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각 입력 데이터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(x)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에 대해 정답 데이터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(y)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에 대한 </a:t>
            </a:r>
            <a:r>
              <a:rPr lang="ko-KR" altLang="en-US" b="1" dirty="0" err="1">
                <a:solidFill>
                  <a:prstClr val="black"/>
                </a:solidFill>
                <a:latin typeface="Arial"/>
                <a:ea typeface="맑은 고딕"/>
              </a:rPr>
              <a:t>산점도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그래프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1B9ED-F2A7-FD6A-1CE9-F58F669C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63" y="1663700"/>
            <a:ext cx="6419674" cy="433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3ADDF-0F64-5E0F-1DB3-FA90B3240261}"/>
              </a:ext>
            </a:extLst>
          </p:cNvPr>
          <p:cNvSpPr txBox="1"/>
          <p:nvPr/>
        </p:nvSpPr>
        <p:spPr>
          <a:xfrm rot="5400000">
            <a:off x="5888251" y="6148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BFD00-5A17-C4D5-6F58-B14B3EDE433A}"/>
              </a:ext>
            </a:extLst>
          </p:cNvPr>
          <p:cNvSpPr txBox="1"/>
          <p:nvPr/>
        </p:nvSpPr>
        <p:spPr>
          <a:xfrm>
            <a:off x="9705887" y="2641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기존 사용 데이터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3BA5C35-0CE4-B484-BB28-3FDB208E4743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9305837" y="2795488"/>
            <a:ext cx="400050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5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– 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특성 확인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7909538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각 데이터 열에 대한 상관계수 확인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 간 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변수가 서로 변화에 어떻게 연관되는지 나타냄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상관계수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상관관계의 정도와 방향을 수치로 표현한 값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(-1 ~ +1)</a:t>
            </a:r>
          </a:p>
        </p:txBody>
      </p:sp>
      <p:pic>
        <p:nvPicPr>
          <p:cNvPr id="3074" name="Picture 2" descr="상관 분석">
            <a:extLst>
              <a:ext uri="{FF2B5EF4-FFF2-40B4-BE49-F238E27FC236}">
                <a16:creationId xmlns:a16="http://schemas.microsoft.com/office/drawing/2014/main" id="{21D18F11-23B8-9009-B707-BC636BDB3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8611" r="3229" b="20648"/>
          <a:stretch/>
        </p:blipFill>
        <p:spPr bwMode="auto">
          <a:xfrm>
            <a:off x="1504950" y="2514091"/>
            <a:ext cx="9182100" cy="33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2FAD4-AFDB-EC55-65C6-1A2B08FD00B2}"/>
              </a:ext>
            </a:extLst>
          </p:cNvPr>
          <p:cNvSpPr txBox="1"/>
          <p:nvPr/>
        </p:nvSpPr>
        <p:spPr>
          <a:xfrm>
            <a:off x="82550" y="6546850"/>
            <a:ext cx="5735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Ref.:</a:t>
            </a:r>
            <a:r>
              <a:rPr lang="ko-KR" altLang="en-US" sz="1100" dirty="0"/>
              <a:t> </a:t>
            </a:r>
            <a:r>
              <a:rPr lang="en-US" altLang="ko-KR" sz="1100" dirty="0"/>
              <a:t>https://velog.io/@jkjan/%EC%83%81%EA%B4%80-%EB%B6%84%EC%84%9D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37D3B-C25F-CEA2-C475-3DC88BE7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87" y="1312439"/>
            <a:ext cx="1717326" cy="7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– 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특성 확인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7909538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각 데이터 열에 대한 상관계수 확인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 간 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변수가 서로 변화에 어떻게 연관되는지 나타냄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상관계수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상관관계의 정도와 방향을 수치로 표현한 값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(-1 ~ +1)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37D3B-C25F-CEA2-C475-3DC88BE7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81" y="2538329"/>
            <a:ext cx="1717326" cy="7698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A406B1-92F2-AF1A-B044-5FC53815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38" y="2523390"/>
            <a:ext cx="4220032" cy="799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0CCD9-28C6-FF9B-4015-AE480DDA1370}"/>
              </a:ext>
            </a:extLst>
          </p:cNvPr>
          <p:cNvSpPr txBox="1"/>
          <p:nvPr/>
        </p:nvSpPr>
        <p:spPr>
          <a:xfrm>
            <a:off x="7594240" y="2738581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Pandas </a:t>
            </a:r>
            <a:r>
              <a:rPr lang="ko-KR" altLang="en-US" dirty="0"/>
              <a:t>내장 </a:t>
            </a:r>
            <a:r>
              <a:rPr lang="en-US" altLang="ko-KR" dirty="0" err="1"/>
              <a:t>corr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2F81B0-32BB-2FAC-18FD-28063CE4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1667"/>
          <a:stretch/>
        </p:blipFill>
        <p:spPr>
          <a:xfrm>
            <a:off x="3139789" y="3639792"/>
            <a:ext cx="5912421" cy="2686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7E383E-4957-E838-895B-D38F3579E7A6}"/>
              </a:ext>
            </a:extLst>
          </p:cNvPr>
          <p:cNvSpPr txBox="1"/>
          <p:nvPr/>
        </p:nvSpPr>
        <p:spPr>
          <a:xfrm>
            <a:off x="9110681" y="47984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5D7F2-E9D8-685D-2E9A-7E091C57A009}"/>
              </a:ext>
            </a:extLst>
          </p:cNvPr>
          <p:cNvSpPr txBox="1"/>
          <p:nvPr/>
        </p:nvSpPr>
        <p:spPr>
          <a:xfrm rot="5400000">
            <a:off x="6796301" y="6349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606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– 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특성 확인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7909538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각 데이터 열에 대한 상관계수 확인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 간 관계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두 변수가 서로 변화에 어떻게 연관되는지 나타냄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상관계수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상관관계의 정도와 방향을 수치로 표현한 값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(-1 ~ +1)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2F81B0-32BB-2FAC-18FD-28063CE4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67" b="80428"/>
          <a:stretch/>
        </p:blipFill>
        <p:spPr>
          <a:xfrm>
            <a:off x="712124" y="2317816"/>
            <a:ext cx="10767754" cy="95760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0FFD6C-E464-ADC0-BD7C-FB3C30AA96D2}"/>
              </a:ext>
            </a:extLst>
          </p:cNvPr>
          <p:cNvSpPr/>
          <p:nvPr/>
        </p:nvSpPr>
        <p:spPr>
          <a:xfrm>
            <a:off x="6191250" y="2317816"/>
            <a:ext cx="1473200" cy="100840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B06ACA-BC24-B027-8604-C835225E6F8A}"/>
              </a:ext>
            </a:extLst>
          </p:cNvPr>
          <p:cNvSpPr/>
          <p:nvPr/>
        </p:nvSpPr>
        <p:spPr>
          <a:xfrm>
            <a:off x="8921750" y="2317816"/>
            <a:ext cx="1257300" cy="10084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EDA658-D812-4D59-0632-BD64BC7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48" y="3520453"/>
            <a:ext cx="2717802" cy="27149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FAFC69-DF67-F680-B0AA-4033E8C5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501" y="3490457"/>
            <a:ext cx="2818811" cy="277495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048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Simple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90390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입력 변수 유형에 따른 선형 회귀 성능 확인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주택의 실내 면적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ea typeface="맑은 고딕"/>
              </a:rPr>
              <a:t>sqft_living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주택의 층수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: floors</a:t>
            </a:r>
          </a:p>
        </p:txBody>
      </p:sp>
      <p:pic>
        <p:nvPicPr>
          <p:cNvPr id="6" name="그림 5" descr="스크린샷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1B0F9676-089A-CCF7-E64C-D34CC508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27" y="2451165"/>
            <a:ext cx="4398154" cy="3329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1C02E-C985-B691-48ED-7264E4E3C743}"/>
              </a:ext>
            </a:extLst>
          </p:cNvPr>
          <p:cNvSpPr txBox="1"/>
          <p:nvPr/>
        </p:nvSpPr>
        <p:spPr>
          <a:xfrm>
            <a:off x="1312244" y="5866010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1) </a:t>
            </a:r>
            <a:r>
              <a:rPr lang="en-US" altLang="ko-KR" dirty="0" err="1"/>
              <a:t>sqft_living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w = 0.7094, b = -0.0005</a:t>
            </a:r>
            <a:endParaRPr lang="ko-KR" altLang="en-US" dirty="0"/>
          </a:p>
        </p:txBody>
      </p:sp>
      <p:pic>
        <p:nvPicPr>
          <p:cNvPr id="11" name="그림 10" descr="라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A6C86A2-7901-C5EE-0EBD-7E1A8EA83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32" y="2451165"/>
            <a:ext cx="4398238" cy="333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969F2-7541-7453-66FE-9FD2B7A1E0C0}"/>
              </a:ext>
            </a:extLst>
          </p:cNvPr>
          <p:cNvSpPr txBox="1"/>
          <p:nvPr/>
        </p:nvSpPr>
        <p:spPr>
          <a:xfrm>
            <a:off x="6858623" y="58660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2) floors </a:t>
            </a:r>
            <a:r>
              <a:rPr lang="en-US" altLang="ko-KR" dirty="0">
                <a:sym typeface="Wingdings" panose="05000000000000000000" pitchFamily="2" charset="2"/>
              </a:rPr>
              <a:t> w = 0.2556, b = -0.0025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82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Simple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95334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선형 회귀의 정량적 성능 지표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>
                <a:solidFill>
                  <a:srgbClr val="0000FF"/>
                </a:solidFill>
                <a:latin typeface="Arial"/>
                <a:ea typeface="맑은 고딕"/>
              </a:rPr>
              <a:t>평균 제곱 오차 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(Mean Squared Error, MSE)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평균 절대 오차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(Mean Absolute Error, MAE)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333E7-917E-3A3B-F5C2-2E1B284A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05" y="2951946"/>
            <a:ext cx="5036531" cy="2308038"/>
          </a:xfrm>
          <a:prstGeom prst="rect">
            <a:avLst/>
          </a:prstGeom>
        </p:spPr>
      </p:pic>
      <p:pic>
        <p:nvPicPr>
          <p:cNvPr id="10" name="그림 9" descr="스크린샷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E6877D2-7299-6061-52B1-DD2B3A9BE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79" y="1381968"/>
            <a:ext cx="3200180" cy="2422924"/>
          </a:xfrm>
          <a:prstGeom prst="rect">
            <a:avLst/>
          </a:prstGeom>
        </p:spPr>
      </p:pic>
      <p:pic>
        <p:nvPicPr>
          <p:cNvPr id="12" name="그림 11" descr="라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56C7FD3-9EAC-472F-EC7E-7D8BD266F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49" y="3903409"/>
            <a:ext cx="3200240" cy="2422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A0F71-206D-75B5-84E4-031F89DAA8BA}"/>
              </a:ext>
            </a:extLst>
          </p:cNvPr>
          <p:cNvSpPr txBox="1"/>
          <p:nvPr/>
        </p:nvSpPr>
        <p:spPr>
          <a:xfrm>
            <a:off x="9413797" y="2512676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en-US" altLang="ko-KR" dirty="0" err="1"/>
              <a:t>sqft_living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FF"/>
                </a:solidFill>
              </a:rPr>
              <a:t>0.5141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26B7-6DDB-E83F-4A95-9AA5478D86F8}"/>
              </a:ext>
            </a:extLst>
          </p:cNvPr>
          <p:cNvSpPr txBox="1"/>
          <p:nvPr/>
        </p:nvSpPr>
        <p:spPr>
          <a:xfrm>
            <a:off x="9413797" y="493022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floors: </a:t>
            </a:r>
            <a:r>
              <a:rPr lang="en-US" altLang="ko-KR" dirty="0">
                <a:solidFill>
                  <a:srgbClr val="C00000"/>
                </a:solidFill>
              </a:rPr>
              <a:t>0.9163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23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07061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Linear Regression (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선형회귀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Linear Regression (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단일 선형회귀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Multiple Linear Regression (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맑은 고딕"/>
              </a:rPr>
              <a:t>다중 선형회귀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85CFA7-ABA3-C56F-04C9-C6EA35847D9C}"/>
                  </a:ext>
                </a:extLst>
              </p:cNvPr>
              <p:cNvSpPr txBox="1"/>
              <p:nvPr/>
            </p:nvSpPr>
            <p:spPr>
              <a:xfrm>
                <a:off x="2738338" y="2708191"/>
                <a:ext cx="2184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85CFA7-ABA3-C56F-04C9-C6EA3584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8" y="2708191"/>
                <a:ext cx="2184188" cy="461665"/>
              </a:xfrm>
              <a:prstGeom prst="rect">
                <a:avLst/>
              </a:prstGeom>
              <a:blipFill>
                <a:blip r:embed="rId2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1CDDCFB3-F78F-80A3-1556-6A3FFCFD1217}"/>
              </a:ext>
            </a:extLst>
          </p:cNvPr>
          <p:cNvSpPr/>
          <p:nvPr/>
        </p:nvSpPr>
        <p:spPr>
          <a:xfrm>
            <a:off x="391305" y="2641600"/>
            <a:ext cx="2184189" cy="1263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Single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Linear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CC5D27-6F26-2772-6E64-FB080AE6943C}"/>
              </a:ext>
            </a:extLst>
          </p:cNvPr>
          <p:cNvSpPr/>
          <p:nvPr/>
        </p:nvSpPr>
        <p:spPr>
          <a:xfrm>
            <a:off x="391305" y="4197350"/>
            <a:ext cx="2184189" cy="1911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Multiple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Linear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A25C82-7517-DC76-0E7D-32829F27B245}"/>
                  </a:ext>
                </a:extLst>
              </p:cNvPr>
              <p:cNvSpPr txBox="1"/>
              <p:nvPr/>
            </p:nvSpPr>
            <p:spPr>
              <a:xfrm>
                <a:off x="2738338" y="4679602"/>
                <a:ext cx="6037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A25C82-7517-DC76-0E7D-32829F27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8" y="4679602"/>
                <a:ext cx="6037614" cy="461665"/>
              </a:xfrm>
              <a:prstGeom prst="rect">
                <a:avLst/>
              </a:prstGeom>
              <a:blipFill>
                <a:blip r:embed="rId3"/>
                <a:stretch>
                  <a:fillRect t="-2667" b="-14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51C2A6-2501-9D19-9254-EF0FEC7F54C2}"/>
              </a:ext>
            </a:extLst>
          </p:cNvPr>
          <p:cNvSpPr txBox="1"/>
          <p:nvPr/>
        </p:nvSpPr>
        <p:spPr>
          <a:xfrm>
            <a:off x="3295551" y="351498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단일 입력 변수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4D6F2A-DA21-D312-C107-EF637CB4BC2C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144501" y="3133989"/>
            <a:ext cx="1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7DB540-7979-6FD1-7839-9F7ECA4E660F}"/>
              </a:ext>
            </a:extLst>
          </p:cNvPr>
          <p:cNvCxnSpPr>
            <a:cxnSpLocks/>
          </p:cNvCxnSpPr>
          <p:nvPr/>
        </p:nvCxnSpPr>
        <p:spPr>
          <a:xfrm>
            <a:off x="391305" y="4081345"/>
            <a:ext cx="116265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28EACB-A7A9-4792-AC65-112861CEF3A7}"/>
              </a:ext>
            </a:extLst>
          </p:cNvPr>
          <p:cNvSpPr txBox="1"/>
          <p:nvPr/>
        </p:nvSpPr>
        <p:spPr>
          <a:xfrm>
            <a:off x="3673931" y="55964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입력 변수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F714A6-D0FC-5D38-A4E0-2307263497B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4356168" y="5215435"/>
            <a:ext cx="1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51C4A1-4475-3E61-CA65-FB4B356A7F01}"/>
              </a:ext>
            </a:extLst>
          </p:cNvPr>
          <p:cNvSpPr txBox="1"/>
          <p:nvPr/>
        </p:nvSpPr>
        <p:spPr>
          <a:xfrm>
            <a:off x="5155598" y="55964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입력 변수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FA91A3-48C2-1C8F-D3B2-A05CCF30C85F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5837835" y="5215435"/>
            <a:ext cx="1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22F6AB-BB34-BB7E-1348-631457070557}"/>
              </a:ext>
            </a:extLst>
          </p:cNvPr>
          <p:cNvSpPr txBox="1"/>
          <p:nvPr/>
        </p:nvSpPr>
        <p:spPr>
          <a:xfrm>
            <a:off x="7183075" y="55964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입력 변수 </a:t>
            </a:r>
            <a:r>
              <a:rPr lang="en-US" altLang="ko-KR" b="1" dirty="0"/>
              <a:t>N</a:t>
            </a:r>
            <a:endParaRPr lang="ko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FF237C4-5D5F-9772-CF80-8FC52F0C49B0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7884548" y="5215435"/>
            <a:ext cx="1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AFCD9-7BFF-F4AF-393F-7D480DF2952D}"/>
                  </a:ext>
                </a:extLst>
              </p:cNvPr>
              <p:cNvSpPr txBox="1"/>
              <p:nvPr/>
            </p:nvSpPr>
            <p:spPr>
              <a:xfrm>
                <a:off x="6478586" y="2776655"/>
                <a:ext cx="1329017" cy="64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AFCD9-7BFF-F4AF-393F-7D480DF29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586" y="2776655"/>
                <a:ext cx="1329017" cy="649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F02674-30DA-69C9-D53A-6B69B6F45AEA}"/>
                  </a:ext>
                </a:extLst>
              </p:cNvPr>
              <p:cNvSpPr txBox="1"/>
              <p:nvPr/>
            </p:nvSpPr>
            <p:spPr>
              <a:xfrm>
                <a:off x="9506451" y="4284620"/>
                <a:ext cx="1502334" cy="15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F02674-30DA-69C9-D53A-6B69B6F45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51" y="4284620"/>
                <a:ext cx="1502334" cy="1531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3033030-102D-2D8F-7248-C9425BD71844}"/>
              </a:ext>
            </a:extLst>
          </p:cNvPr>
          <p:cNvSpPr txBox="1"/>
          <p:nvPr/>
        </p:nvSpPr>
        <p:spPr>
          <a:xfrm>
            <a:off x="6834261" y="351222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 x 1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5FA1-F9F7-59F9-872D-7017CD83C5A4}"/>
              </a:ext>
            </a:extLst>
          </p:cNvPr>
          <p:cNvSpPr txBox="1"/>
          <p:nvPr/>
        </p:nvSpPr>
        <p:spPr>
          <a:xfrm>
            <a:off x="9558465" y="5830727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(N+1) x 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573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444941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"/>
                <a:ea typeface="맑은 고딕"/>
              </a:rPr>
              <a:t>학습용 데이터가 </a:t>
            </a:r>
            <a:r>
              <a:rPr lang="en-US" altLang="ko-KR" sz="1600" dirty="0">
                <a:latin typeface="Arial"/>
                <a:ea typeface="맑은 고딕"/>
              </a:rPr>
              <a:t>4</a:t>
            </a:r>
            <a:r>
              <a:rPr lang="ko-KR" altLang="en-US" sz="1600" dirty="0">
                <a:latin typeface="Arial"/>
                <a:ea typeface="맑은 고딕"/>
              </a:rPr>
              <a:t>개인 경우 예시</a:t>
            </a:r>
            <a:endParaRPr lang="en-US" altLang="ko-KR" sz="1600" dirty="0"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/>
              <p:nvPr/>
            </p:nvSpPr>
            <p:spPr>
              <a:xfrm>
                <a:off x="6087696" y="3298882"/>
                <a:ext cx="1455541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96" y="3298882"/>
                <a:ext cx="1455541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/>
              <p:nvPr/>
            </p:nvSpPr>
            <p:spPr>
              <a:xfrm>
                <a:off x="8812766" y="3259512"/>
                <a:ext cx="1849881" cy="1666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800" b="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ko-KR" sz="28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766" y="3259512"/>
                <a:ext cx="1849881" cy="1666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/>
              <p:nvPr/>
            </p:nvSpPr>
            <p:spPr>
              <a:xfrm>
                <a:off x="1529040" y="3361688"/>
                <a:ext cx="3484993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40" y="3361688"/>
                <a:ext cx="3484993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6952790-C5A7-0E76-BA32-F8EEA57DCD02}"/>
              </a:ext>
            </a:extLst>
          </p:cNvPr>
          <p:cNvSpPr txBox="1"/>
          <p:nvPr/>
        </p:nvSpPr>
        <p:spPr>
          <a:xfrm>
            <a:off x="3342399" y="49256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N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406055-66A0-423C-7279-10193627CD46}"/>
              </a:ext>
            </a:extLst>
          </p:cNvPr>
          <p:cNvSpPr txBox="1"/>
          <p:nvPr/>
        </p:nvSpPr>
        <p:spPr>
          <a:xfrm>
            <a:off x="6784104" y="49256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1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01884-0B10-00C1-7FA9-158D7DA2BB0E}"/>
              </a:ext>
            </a:extLst>
          </p:cNvPr>
          <p:cNvSpPr txBox="1"/>
          <p:nvPr/>
        </p:nvSpPr>
        <p:spPr>
          <a:xfrm>
            <a:off x="9510080" y="4925674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(N+1) x 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616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444941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"/>
                <a:ea typeface="맑은 고딕"/>
              </a:rPr>
              <a:t>입력 데이터가 </a:t>
            </a:r>
            <a:r>
              <a:rPr lang="en-US" altLang="ko-KR" sz="1600" dirty="0">
                <a:latin typeface="Arial"/>
                <a:ea typeface="맑은 고딕"/>
              </a:rPr>
              <a:t>4</a:t>
            </a:r>
            <a:r>
              <a:rPr lang="ko-KR" altLang="en-US" sz="1600" dirty="0">
                <a:latin typeface="Arial"/>
                <a:ea typeface="맑은 고딕"/>
              </a:rPr>
              <a:t>개인 경우 예시</a:t>
            </a:r>
            <a:endParaRPr lang="en-US" altLang="ko-KR" sz="1600" dirty="0"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/>
              <p:nvPr/>
            </p:nvSpPr>
            <p:spPr>
              <a:xfrm>
                <a:off x="6087696" y="3298882"/>
                <a:ext cx="1455541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96" y="3298882"/>
                <a:ext cx="1455541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/>
              <p:nvPr/>
            </p:nvSpPr>
            <p:spPr>
              <a:xfrm>
                <a:off x="8812766" y="3259512"/>
                <a:ext cx="1849881" cy="1666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800" b="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ko-KR" sz="28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766" y="3259512"/>
                <a:ext cx="1849881" cy="1666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/>
              <p:nvPr/>
            </p:nvSpPr>
            <p:spPr>
              <a:xfrm>
                <a:off x="1529040" y="3361688"/>
                <a:ext cx="3815212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40" y="3361688"/>
                <a:ext cx="3815212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57544D0-63BC-ECBF-1E7E-0C9E8BCD2CC7}"/>
              </a:ext>
            </a:extLst>
          </p:cNvPr>
          <p:cNvSpPr txBox="1"/>
          <p:nvPr/>
        </p:nvSpPr>
        <p:spPr>
          <a:xfrm>
            <a:off x="3521932" y="271677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C00000"/>
                </a:solidFill>
              </a:rPr>
              <a:t>bais</a:t>
            </a:r>
            <a:r>
              <a:rPr lang="ko-KR" altLang="en-US" dirty="0">
                <a:solidFill>
                  <a:srgbClr val="C00000"/>
                </a:solidFill>
              </a:rPr>
              <a:t>를 위한 열 벡터 추가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C49101-4669-7858-3DA9-DCB51E61EE79}"/>
              </a:ext>
            </a:extLst>
          </p:cNvPr>
          <p:cNvCxnSpPr>
            <a:stCxn id="4" idx="2"/>
          </p:cNvCxnSpPr>
          <p:nvPr/>
        </p:nvCxnSpPr>
        <p:spPr>
          <a:xfrm flipH="1">
            <a:off x="4894032" y="3086111"/>
            <a:ext cx="2636" cy="2888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A19A90-C2A3-847C-143C-03614AC9A2AF}"/>
              </a:ext>
            </a:extLst>
          </p:cNvPr>
          <p:cNvSpPr txBox="1"/>
          <p:nvPr/>
        </p:nvSpPr>
        <p:spPr>
          <a:xfrm>
            <a:off x="3134008" y="4925674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</a:t>
            </a:r>
            <a:r>
              <a:rPr lang="en-US" altLang="ko-KR" b="1" dirty="0">
                <a:solidFill>
                  <a:srgbClr val="C00000"/>
                </a:solidFill>
              </a:rPr>
              <a:t>(N+1)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A806F-9097-E419-32E7-38751882A29B}"/>
              </a:ext>
            </a:extLst>
          </p:cNvPr>
          <p:cNvSpPr txBox="1"/>
          <p:nvPr/>
        </p:nvSpPr>
        <p:spPr>
          <a:xfrm>
            <a:off x="6784104" y="49256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1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82000-96CA-F296-67D3-7B3311349C0D}"/>
              </a:ext>
            </a:extLst>
          </p:cNvPr>
          <p:cNvSpPr txBox="1"/>
          <p:nvPr/>
        </p:nvSpPr>
        <p:spPr>
          <a:xfrm>
            <a:off x="9510080" y="4925674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(N+1) x 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2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902304" cy="346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Linear Regression (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선형회귀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Linear Regression (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단일 선형회귀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Multiple Linear Regression (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맑은 고딕"/>
              </a:rPr>
              <a:t>다중 선형회귀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</a:t>
            </a:r>
            <a:b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= Least Squares Method (LSM)</a:t>
            </a:r>
            <a:b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F89544-3A6A-987F-7315-B8CE00643F13}"/>
              </a:ext>
            </a:extLst>
          </p:cNvPr>
          <p:cNvSpPr txBox="1"/>
          <p:nvPr/>
        </p:nvSpPr>
        <p:spPr>
          <a:xfrm>
            <a:off x="7858695" y="57834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다중 선형회귀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7B4EB-372C-47E8-01BB-F9505809534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026" name="Picture 2" descr="Multiple Linear Regression Analysis - ReliaWiki">
            <a:extLst>
              <a:ext uri="{FF2B5EF4-FFF2-40B4-BE49-F238E27FC236}">
                <a16:creationId xmlns:a16="http://schemas.microsoft.com/office/drawing/2014/main" id="{F284B672-B6B6-2FA5-E47C-A68DEED28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13" y="1712463"/>
            <a:ext cx="5374930" cy="39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444941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"/>
                <a:ea typeface="맑은 고딕"/>
              </a:rPr>
              <a:t>학습용 데이터가 </a:t>
            </a:r>
            <a:r>
              <a:rPr lang="en-US" altLang="ko-KR" sz="1600" dirty="0">
                <a:latin typeface="Arial"/>
                <a:ea typeface="맑은 고딕"/>
              </a:rPr>
              <a:t>4</a:t>
            </a:r>
            <a:r>
              <a:rPr lang="ko-KR" altLang="en-US" sz="1600" dirty="0">
                <a:latin typeface="Arial"/>
                <a:ea typeface="맑은 고딕"/>
              </a:rPr>
              <a:t>개인 경우 예시</a:t>
            </a:r>
            <a:endParaRPr lang="en-US" altLang="ko-KR" sz="1600" dirty="0"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/>
              <p:nvPr/>
            </p:nvSpPr>
            <p:spPr>
              <a:xfrm>
                <a:off x="6087696" y="2495236"/>
                <a:ext cx="1455541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B3C27-B5E6-0DBF-655E-E727FC03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96" y="2495236"/>
                <a:ext cx="1455541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/>
              <p:nvPr/>
            </p:nvSpPr>
            <p:spPr>
              <a:xfrm>
                <a:off x="8812766" y="2455866"/>
                <a:ext cx="1849881" cy="1666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800" b="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800" b="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8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ko-KR" sz="28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2A1F6D-213D-A78F-A8D5-C0BE06AB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766" y="2455866"/>
                <a:ext cx="1849881" cy="1666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/>
              <p:nvPr/>
            </p:nvSpPr>
            <p:spPr>
              <a:xfrm>
                <a:off x="1529040" y="2558042"/>
                <a:ext cx="3815212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93FDE-83F1-5CA3-5D39-F4F049B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40" y="2558042"/>
                <a:ext cx="3815212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A19A90-C2A3-847C-143C-03614AC9A2AF}"/>
              </a:ext>
            </a:extLst>
          </p:cNvPr>
          <p:cNvSpPr txBox="1"/>
          <p:nvPr/>
        </p:nvSpPr>
        <p:spPr>
          <a:xfrm>
            <a:off x="3134008" y="4122028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(N+1)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A806F-9097-E419-32E7-38751882A29B}"/>
              </a:ext>
            </a:extLst>
          </p:cNvPr>
          <p:cNvSpPr txBox="1"/>
          <p:nvPr/>
        </p:nvSpPr>
        <p:spPr>
          <a:xfrm>
            <a:off x="6784104" y="41220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 x 1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82000-96CA-F296-67D3-7B3311349C0D}"/>
              </a:ext>
            </a:extLst>
          </p:cNvPr>
          <p:cNvSpPr txBox="1"/>
          <p:nvPr/>
        </p:nvSpPr>
        <p:spPr>
          <a:xfrm>
            <a:off x="9510080" y="4122028"/>
            <a:ext cx="115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(N+1) x 1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0FE4CF-FC54-E191-D8FD-AF69BBC5669C}"/>
                  </a:ext>
                </a:extLst>
              </p:cNvPr>
              <p:cNvSpPr txBox="1"/>
              <p:nvPr/>
            </p:nvSpPr>
            <p:spPr>
              <a:xfrm>
                <a:off x="5478427" y="4704694"/>
                <a:ext cx="12351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0FE4CF-FC54-E191-D8FD-AF69BBC56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427" y="4704694"/>
                <a:ext cx="123514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5DC90C-F703-B924-C4CA-CF9793A42273}"/>
                  </a:ext>
                </a:extLst>
              </p:cNvPr>
              <p:cNvSpPr txBox="1"/>
              <p:nvPr/>
            </p:nvSpPr>
            <p:spPr>
              <a:xfrm>
                <a:off x="4633292" y="5338877"/>
                <a:ext cx="29254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5DC90C-F703-B924-C4CA-CF9793A4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292" y="5338877"/>
                <a:ext cx="292541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1A4065-1CC6-0686-E738-818F0B911C79}"/>
                  </a:ext>
                </a:extLst>
              </p:cNvPr>
              <p:cNvSpPr txBox="1"/>
              <p:nvPr/>
            </p:nvSpPr>
            <p:spPr>
              <a:xfrm>
                <a:off x="4175057" y="5973061"/>
                <a:ext cx="38418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1A4065-1CC6-0686-E738-818F0B91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57" y="5973061"/>
                <a:ext cx="384188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3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787908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실습 예시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en-US" altLang="ko-KR" dirty="0">
                <a:solidFill>
                  <a:prstClr val="black"/>
                </a:solidFill>
                <a:latin typeface="Arial"/>
                <a:ea typeface="맑은 고딕"/>
              </a:rPr>
              <a:t>(1) </a:t>
            </a:r>
            <a:r>
              <a:rPr lang="en-US" altLang="ko-KR" dirty="0" err="1"/>
              <a:t>sqft_living</a:t>
            </a:r>
            <a:r>
              <a:rPr lang="en-US" altLang="ko-KR" dirty="0"/>
              <a:t>, (2) grade</a:t>
            </a:r>
            <a:r>
              <a:rPr lang="ko-KR" altLang="en-US" dirty="0"/>
              <a:t>를 이용한 </a:t>
            </a:r>
            <a:r>
              <a:rPr lang="en-US" altLang="ko-KR" dirty="0"/>
              <a:t>Multiple Linear Regression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A124B-5670-70EC-5D19-516634C6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93" y="3429000"/>
            <a:ext cx="5285169" cy="2804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531EC8-0EB6-D9C9-2796-4D96E2F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9" y="1824119"/>
            <a:ext cx="7287642" cy="1181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8D7F93-7DE6-7A96-490C-583515BFF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54" y="4223554"/>
            <a:ext cx="3888011" cy="121500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C4A0054-9B63-49A6-15B0-155F29521F05}"/>
              </a:ext>
            </a:extLst>
          </p:cNvPr>
          <p:cNvSpPr/>
          <p:nvPr/>
        </p:nvSpPr>
        <p:spPr>
          <a:xfrm>
            <a:off x="6737131" y="4471076"/>
            <a:ext cx="777765" cy="7199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B42B2-43D5-659B-F0C1-29EFAEB14189}"/>
              </a:ext>
            </a:extLst>
          </p:cNvPr>
          <p:cNvSpPr txBox="1"/>
          <p:nvPr/>
        </p:nvSpPr>
        <p:spPr>
          <a:xfrm>
            <a:off x="3938960" y="4891488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sqft_living</a:t>
            </a:r>
            <a:r>
              <a:rPr lang="ko-KR" altLang="en-US" sz="1400" b="1" dirty="0"/>
              <a:t>에 대한 가중치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D55E8-445B-DCAF-1C5E-66A10E23CC74}"/>
              </a:ext>
            </a:extLst>
          </p:cNvPr>
          <p:cNvSpPr txBox="1"/>
          <p:nvPr/>
        </p:nvSpPr>
        <p:spPr>
          <a:xfrm>
            <a:off x="4005679" y="5315104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grade</a:t>
            </a:r>
            <a:r>
              <a:rPr lang="ko-KR" altLang="en-US" sz="1400" b="1" dirty="0"/>
              <a:t>에 대한 가중치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EB4C6C-84A9-FB9B-BD63-28275ACE0D63}"/>
              </a:ext>
            </a:extLst>
          </p:cNvPr>
          <p:cNvSpPr txBox="1"/>
          <p:nvPr/>
        </p:nvSpPr>
        <p:spPr>
          <a:xfrm>
            <a:off x="4145152" y="5797278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bias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07561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Multiple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061380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Exercises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/>
              <a:t>가장 성능이 높게 나올 것으로 예상되는 입력 데이터 </a:t>
            </a:r>
            <a:r>
              <a:rPr lang="en-US" altLang="ko-KR" sz="1600" dirty="0"/>
              <a:t>2~4</a:t>
            </a:r>
            <a:r>
              <a:rPr lang="ko-KR" altLang="en-US" sz="1600" dirty="0"/>
              <a:t>개를 이용해 각각 </a:t>
            </a:r>
            <a:r>
              <a:rPr lang="en-US" altLang="ko-KR" sz="1600" dirty="0"/>
              <a:t>Multiple Linear Regression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/>
              <a:t>입력 변수 개수에 따라 각각 </a:t>
            </a:r>
            <a:r>
              <a:rPr lang="en-US" altLang="ko-KR" sz="1600" dirty="0"/>
              <a:t>MSE </a:t>
            </a:r>
            <a:r>
              <a:rPr lang="ko-KR" altLang="en-US" sz="1600" dirty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1073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156175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2499000"/>
                <a:ext cx="1016111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664230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17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A25F3-C3DD-D959-8F44-71EC1CC9D7F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91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3EA5A2-35EE-275A-67A6-FAF2BF600455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204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3EA5A2-35EE-275A-67A6-FAF2BF60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204753" cy="276999"/>
              </a:xfrm>
              <a:prstGeom prst="rect">
                <a:avLst/>
              </a:prstGeom>
              <a:blipFill>
                <a:blip r:embed="rId7"/>
                <a:stretch>
                  <a:fillRect l="-4061" t="-2174" r="-355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7F5374-D9C1-3F8A-0245-E1BBD0CDF170}"/>
              </a:ext>
            </a:extLst>
          </p:cNvPr>
          <p:cNvSpPr txBox="1"/>
          <p:nvPr/>
        </p:nvSpPr>
        <p:spPr>
          <a:xfrm>
            <a:off x="7516492" y="5114070"/>
            <a:ext cx="391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 X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가 정방행렬이 아니므로 </a:t>
            </a:r>
            <a:r>
              <a:rPr lang="ko-KR" altLang="en-US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역행렬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 계산 불가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D1325-7105-ED35-BAB5-E7EE82A97A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9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blipFill>
                <a:blip r:embed="rId7"/>
                <a:stretch>
                  <a:fillRect l="-3560" t="-2174" r="-1942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205640-6BEA-2276-03C8-E2541F2C4E2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72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Descent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/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7BF1C-7C48-2EF4-4F13-7E004D0E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99000"/>
                <a:ext cx="140001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/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5D8979-CD6C-493C-4E3E-F919EF79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52" y="2499000"/>
                <a:ext cx="1016111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/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02C280-A5DD-AD81-091E-D1D759F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729" y="2802993"/>
                <a:ext cx="1016111" cy="412485"/>
              </a:xfrm>
              <a:prstGeom prst="rect">
                <a:avLst/>
              </a:prstGeom>
              <a:blipFill>
                <a:blip r:embed="rId5"/>
                <a:stretch>
                  <a:fillRect t="-1493"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1E3E7F-1281-72FD-81FC-760969A08281}"/>
              </a:ext>
            </a:extLst>
          </p:cNvPr>
          <p:cNvSpPr txBox="1"/>
          <p:nvPr/>
        </p:nvSpPr>
        <p:spPr>
          <a:xfrm>
            <a:off x="6821948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5429-1B6C-B500-2341-9DA8F8080FFA}"/>
              </a:ext>
            </a:extLst>
          </p:cNvPr>
          <p:cNvSpPr txBox="1"/>
          <p:nvPr/>
        </p:nvSpPr>
        <p:spPr>
          <a:xfrm>
            <a:off x="8132944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4x1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33D03-CFFE-0F09-3330-5B20238ACF7C}"/>
              </a:ext>
            </a:extLst>
          </p:cNvPr>
          <p:cNvSpPr txBox="1"/>
          <p:nvPr/>
        </p:nvSpPr>
        <p:spPr>
          <a:xfrm>
            <a:off x="9679317" y="37182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/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9651-0FF6-CFB2-5B04-304BAE5D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4649623"/>
                <a:ext cx="796244" cy="276999"/>
              </a:xfrm>
              <a:prstGeom prst="rect">
                <a:avLst/>
              </a:prstGeom>
              <a:blipFill>
                <a:blip r:embed="rId6"/>
                <a:stretch>
                  <a:fillRect l="-6154" r="-5385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B1C492D-3CC6-663E-A183-D6D584E12FAE}"/>
              </a:ext>
            </a:extLst>
          </p:cNvPr>
          <p:cNvSpPr txBox="1"/>
          <p:nvPr/>
        </p:nvSpPr>
        <p:spPr>
          <a:xfrm>
            <a:off x="7051300" y="211632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bias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/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53F0E-5075-31B0-3EE3-D7A061BCD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129460"/>
                <a:ext cx="1888722" cy="276999"/>
              </a:xfrm>
              <a:prstGeom prst="rect">
                <a:avLst/>
              </a:prstGeom>
              <a:blipFill>
                <a:blip r:embed="rId7"/>
                <a:stretch>
                  <a:fillRect l="-3560" t="-2174" r="-1942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9D72C-08E7-2EC4-3BC5-3E60F7A7FEAB}"/>
                  </a:ext>
                </a:extLst>
              </p:cNvPr>
              <p:cNvSpPr txBox="1"/>
              <p:nvPr/>
            </p:nvSpPr>
            <p:spPr>
              <a:xfrm>
                <a:off x="6160938" y="5609297"/>
                <a:ext cx="4463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i="1" strike="sng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 strike="sng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i="1" strike="sng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9D72C-08E7-2EC4-3BC5-3E60F7A7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38" y="5609297"/>
                <a:ext cx="4463145" cy="276999"/>
              </a:xfrm>
              <a:prstGeom prst="rect">
                <a:avLst/>
              </a:prstGeom>
              <a:blipFill>
                <a:blip r:embed="rId8"/>
                <a:stretch>
                  <a:fillRect t="-2174" r="-1366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CA21DC-A0D4-3C20-74B5-CBF85F2DD3D1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Least Squares Method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0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실습용 데이터셋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99849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Dataset: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kc_house_data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2014 ~ 2015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년 사이 판매된 주택 가격 데이터셋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21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변수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21,613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데이터로 구성됨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23784-36D0-854F-1BB0-0AC01937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40" y="2087719"/>
            <a:ext cx="5425440" cy="417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A922-7129-3678-AEF3-F3EE7FDF8691}"/>
              </a:ext>
            </a:extLst>
          </p:cNvPr>
          <p:cNvSpPr txBox="1"/>
          <p:nvPr/>
        </p:nvSpPr>
        <p:spPr>
          <a:xfrm>
            <a:off x="5994648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B3361-1014-2A27-ACFC-51EE8481650D}"/>
              </a:ext>
            </a:extLst>
          </p:cNvPr>
          <p:cNvSpPr txBox="1"/>
          <p:nvPr/>
        </p:nvSpPr>
        <p:spPr>
          <a:xfrm>
            <a:off x="7618739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침실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D2B57-2494-04BF-EC51-0F4E8656440A}"/>
              </a:ext>
            </a:extLst>
          </p:cNvPr>
          <p:cNvSpPr txBox="1"/>
          <p:nvPr/>
        </p:nvSpPr>
        <p:spPr>
          <a:xfrm>
            <a:off x="8923308" y="17491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화장실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6152F-71C9-3F6B-E696-3D7E05F4B38C}"/>
              </a:ext>
            </a:extLst>
          </p:cNvPr>
          <p:cNvSpPr txBox="1"/>
          <p:nvPr/>
        </p:nvSpPr>
        <p:spPr>
          <a:xfrm>
            <a:off x="10394180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C0154-ED73-B868-2F9F-B40651B9226D}"/>
              </a:ext>
            </a:extLst>
          </p:cNvPr>
          <p:cNvSpPr txBox="1"/>
          <p:nvPr/>
        </p:nvSpPr>
        <p:spPr>
          <a:xfrm>
            <a:off x="11464942" y="1749165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1F553-2B97-2751-7D7F-1D4EB5334797}"/>
              </a:ext>
            </a:extLst>
          </p:cNvPr>
          <p:cNvSpPr txBox="1"/>
          <p:nvPr/>
        </p:nvSpPr>
        <p:spPr>
          <a:xfrm>
            <a:off x="11464942" y="417656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2E3AA-1AF1-F29F-0143-D06C4F155DBE}"/>
              </a:ext>
            </a:extLst>
          </p:cNvPr>
          <p:cNvSpPr txBox="1"/>
          <p:nvPr/>
        </p:nvSpPr>
        <p:spPr>
          <a:xfrm>
            <a:off x="157480" y="6466840"/>
            <a:ext cx="4076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https://www.kaggle.com/datasets/shivachandel/kc-house-data/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648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16679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주택 크기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sqft_living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 따른 주택 가격 예측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5F058-43E2-E2B0-82D0-699A5272C3DA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직전 실습 결과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77D4CA-8C93-7659-0FF5-A56C2026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77" y="1800418"/>
            <a:ext cx="3788548" cy="380336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80B25E-E7F9-DCA4-BE92-7F70C62B2FC2}"/>
              </a:ext>
            </a:extLst>
          </p:cNvPr>
          <p:cNvCxnSpPr>
            <a:cxnSpLocks/>
          </p:cNvCxnSpPr>
          <p:nvPr/>
        </p:nvCxnSpPr>
        <p:spPr>
          <a:xfrm flipV="1">
            <a:off x="1348216" y="3077847"/>
            <a:ext cx="3227201" cy="2104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8A56F-DCDE-8096-A902-B894CD1047BF}"/>
                  </a:ext>
                </a:extLst>
              </p:cNvPr>
              <p:cNvSpPr txBox="1"/>
              <p:nvPr/>
            </p:nvSpPr>
            <p:spPr>
              <a:xfrm>
                <a:off x="5084644" y="3038433"/>
                <a:ext cx="2184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8A56F-DCDE-8096-A902-B894CD10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4" y="3038433"/>
                <a:ext cx="2184188" cy="461665"/>
              </a:xfrm>
              <a:prstGeom prst="rect">
                <a:avLst/>
              </a:prstGeom>
              <a:blipFill>
                <a:blip r:embed="rId4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869401-E353-0528-2749-E287CE7ACC9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43664" y="3269265"/>
            <a:ext cx="74098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270E38-1B61-9C64-26B1-CABC3871FF75}"/>
              </a:ext>
            </a:extLst>
          </p:cNvPr>
          <p:cNvSpPr txBox="1"/>
          <p:nvPr/>
        </p:nvSpPr>
        <p:spPr>
          <a:xfrm>
            <a:off x="8599651" y="4253428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 = 0.704068</a:t>
            </a:r>
          </a:p>
          <a:p>
            <a:r>
              <a:rPr lang="en-US" altLang="ko-KR" dirty="0"/>
              <a:t>b = 0.002673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895C32-BD2A-84CE-C8E6-2E80787DAA49}"/>
              </a:ext>
            </a:extLst>
          </p:cNvPr>
          <p:cNvSpPr/>
          <p:nvPr/>
        </p:nvSpPr>
        <p:spPr>
          <a:xfrm>
            <a:off x="5609459" y="4253429"/>
            <a:ext cx="282728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Least Square Method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03302-DDF4-16B0-F913-6D5AC733D631}"/>
              </a:ext>
            </a:extLst>
          </p:cNvPr>
          <p:cNvSpPr txBox="1"/>
          <p:nvPr/>
        </p:nvSpPr>
        <p:spPr>
          <a:xfrm>
            <a:off x="8599651" y="5206690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 = 0.701942</a:t>
            </a:r>
          </a:p>
          <a:p>
            <a:r>
              <a:rPr lang="en-US" altLang="ko-KR" dirty="0"/>
              <a:t>b = 0.002589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DA69A1-14FC-11E9-B8D7-1C5223826011}"/>
              </a:ext>
            </a:extLst>
          </p:cNvPr>
          <p:cNvSpPr/>
          <p:nvPr/>
        </p:nvSpPr>
        <p:spPr>
          <a:xfrm>
            <a:off x="5609459" y="5206691"/>
            <a:ext cx="282728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Gradient Decent Method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820241-9A5C-390A-A235-E82BE271E168}"/>
              </a:ext>
            </a:extLst>
          </p:cNvPr>
          <p:cNvCxnSpPr/>
          <p:nvPr/>
        </p:nvCxnSpPr>
        <p:spPr>
          <a:xfrm>
            <a:off x="5451803" y="5056892"/>
            <a:ext cx="47239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36ADC2-B997-44AE-9C96-249204625C31}"/>
                  </a:ext>
                </a:extLst>
              </p:cNvPr>
              <p:cNvSpPr txBox="1"/>
              <p:nvPr/>
            </p:nvSpPr>
            <p:spPr>
              <a:xfrm>
                <a:off x="7664450" y="3146155"/>
                <a:ext cx="277992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: </a:t>
                </a:r>
                <a:r>
                  <a:rPr lang="ko-KR" altLang="en-US" sz="2000" dirty="0"/>
                  <a:t>예측 값 </a:t>
                </a:r>
                <a:r>
                  <a:rPr lang="en-US" altLang="ko-KR" sz="2000" dirty="0"/>
                  <a:t>(price)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: </a:t>
                </a:r>
                <a:r>
                  <a:rPr lang="ko-KR" altLang="en-US" sz="2000" dirty="0"/>
                  <a:t>입력 값 </a:t>
                </a: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sqft_living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36ADC2-B997-44AE-9C96-24920462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50" y="3146155"/>
                <a:ext cx="2779928" cy="707886"/>
              </a:xfrm>
              <a:prstGeom prst="rect">
                <a:avLst/>
              </a:prstGeom>
              <a:blipFill>
                <a:blip r:embed="rId5"/>
                <a:stretch>
                  <a:fillRect l="-219" t="-4310" r="-1974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5126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24843</TotalTime>
  <Words>1350</Words>
  <Application>Microsoft Office PowerPoint</Application>
  <PresentationFormat>와이드스크린</PresentationFormat>
  <Paragraphs>282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Cambria Math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1158</cp:revision>
  <dcterms:modified xsi:type="dcterms:W3CDTF">2024-10-14T13:31:51Z</dcterms:modified>
</cp:coreProperties>
</file>